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18288000" cy="10287000"/>
  <p:notesSz cx="6858000" cy="9144000"/>
  <p:embeddedFontLst>
    <p:embeddedFont>
      <p:font typeface="Barlow Condensed Bold" charset="1" panose="00000806000000000000"/>
      <p:regular r:id="rId20"/>
    </p:embeddedFont>
    <p:embeddedFont>
      <p:font typeface="Inter" charset="1" panose="020B0502030000000004"/>
      <p:regular r:id="rId21"/>
    </p:embeddedFont>
    <p:embeddedFont>
      <p:font typeface="Anantason Condensed Bold" charset="1" panose="0000000000000000000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11" Target="../media/image16.png" Type="http://schemas.openxmlformats.org/officeDocument/2006/relationships/image"/><Relationship Id="rId12" Target="../media/image17.png" Type="http://schemas.openxmlformats.org/officeDocument/2006/relationships/image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10.png" Type="http://schemas.openxmlformats.org/officeDocument/2006/relationships/image"/><Relationship Id="rId5" Target="../media/image11.svg" Type="http://schemas.openxmlformats.org/officeDocument/2006/relationships/image"/><Relationship Id="rId6" Target="../media/image12.png" Type="http://schemas.openxmlformats.org/officeDocument/2006/relationships/image"/><Relationship Id="rId7" Target="../media/image13.svg" Type="http://schemas.openxmlformats.org/officeDocument/2006/relationships/image"/><Relationship Id="rId8" Target="../media/image7.pn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Relationship Id="rId3" Target="../media/image19.svg" Type="http://schemas.openxmlformats.org/officeDocument/2006/relationships/image"/><Relationship Id="rId4" Target="../media/image7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Relationship Id="rId3" Target="../media/image19.svg" Type="http://schemas.openxmlformats.org/officeDocument/2006/relationships/image"/><Relationship Id="rId4" Target="../media/image7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21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22.png" Type="http://schemas.openxmlformats.org/officeDocument/2006/relationships/image"/><Relationship Id="rId4" Target="../media/image23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Relationship Id="rId3" Target="../media/image25.png" Type="http://schemas.openxmlformats.org/officeDocument/2006/relationships/image"/><Relationship Id="rId4" Target="../media/image26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Relationship Id="rId3" Target="../media/image28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png" Type="http://schemas.openxmlformats.org/officeDocument/2006/relationships/image"/><Relationship Id="rId3" Target="../media/image30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png" Type="http://schemas.openxmlformats.org/officeDocument/2006/relationships/image"/><Relationship Id="rId3" Target="../media/image3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svg" Type="http://schemas.openxmlformats.org/officeDocument/2006/relationships/image"/><Relationship Id="rId4" Target="../media/image33.jpe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34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883430" y="-3037040"/>
            <a:ext cx="14235888" cy="10896925"/>
          </a:xfrm>
          <a:custGeom>
            <a:avLst/>
            <a:gdLst/>
            <a:ahLst/>
            <a:cxnLst/>
            <a:rect r="r" b="b" t="t" l="l"/>
            <a:pathLst>
              <a:path h="10896925" w="14235888">
                <a:moveTo>
                  <a:pt x="0" y="0"/>
                </a:moveTo>
                <a:lnTo>
                  <a:pt x="14235888" y="0"/>
                </a:lnTo>
                <a:lnTo>
                  <a:pt x="14235888" y="10896925"/>
                </a:lnTo>
                <a:lnTo>
                  <a:pt x="0" y="108969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3516756">
            <a:off x="13268680" y="8375358"/>
            <a:ext cx="5363774" cy="4534827"/>
          </a:xfrm>
          <a:custGeom>
            <a:avLst/>
            <a:gdLst/>
            <a:ahLst/>
            <a:cxnLst/>
            <a:rect r="r" b="b" t="t" l="l"/>
            <a:pathLst>
              <a:path h="4534827" w="5363774">
                <a:moveTo>
                  <a:pt x="0" y="0"/>
                </a:moveTo>
                <a:lnTo>
                  <a:pt x="5363774" y="0"/>
                </a:lnTo>
                <a:lnTo>
                  <a:pt x="5363774" y="4534827"/>
                </a:lnTo>
                <a:lnTo>
                  <a:pt x="0" y="453482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-322145" y="1505402"/>
            <a:ext cx="2097217" cy="4606399"/>
            <a:chOff x="0" y="0"/>
            <a:chExt cx="2796289" cy="614186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796289" cy="4483846"/>
            </a:xfrm>
            <a:custGeom>
              <a:avLst/>
              <a:gdLst/>
              <a:ahLst/>
              <a:cxnLst/>
              <a:rect r="r" b="b" t="t" l="l"/>
              <a:pathLst>
                <a:path h="4483846" w="2796289">
                  <a:moveTo>
                    <a:pt x="0" y="0"/>
                  </a:moveTo>
                  <a:lnTo>
                    <a:pt x="2796289" y="0"/>
                  </a:lnTo>
                  <a:lnTo>
                    <a:pt x="2796289" y="4483846"/>
                  </a:lnTo>
                  <a:lnTo>
                    <a:pt x="0" y="44838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50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1658020"/>
              <a:ext cx="2796289" cy="4483846"/>
            </a:xfrm>
            <a:custGeom>
              <a:avLst/>
              <a:gdLst/>
              <a:ahLst/>
              <a:cxnLst/>
              <a:rect r="r" b="b" t="t" l="l"/>
              <a:pathLst>
                <a:path h="4483846" w="2796289">
                  <a:moveTo>
                    <a:pt x="0" y="0"/>
                  </a:moveTo>
                  <a:lnTo>
                    <a:pt x="2796289" y="0"/>
                  </a:lnTo>
                  <a:lnTo>
                    <a:pt x="2796289" y="4483845"/>
                  </a:lnTo>
                  <a:lnTo>
                    <a:pt x="0" y="44838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50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2551439" y="2245988"/>
            <a:ext cx="14707861" cy="38214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995"/>
              </a:lnSpc>
            </a:pPr>
            <a:r>
              <a:rPr lang="en-US" b="true" sz="13154" spc="-394">
                <a:solidFill>
                  <a:srgbClr val="007043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CREATING REVENUE MODEL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5566340" y="-189288"/>
            <a:ext cx="2390388" cy="1434233"/>
          </a:xfrm>
          <a:custGeom>
            <a:avLst/>
            <a:gdLst/>
            <a:ahLst/>
            <a:cxnLst/>
            <a:rect r="r" b="b" t="t" l="l"/>
            <a:pathLst>
              <a:path h="1434233" w="2390388">
                <a:moveTo>
                  <a:pt x="0" y="0"/>
                </a:moveTo>
                <a:lnTo>
                  <a:pt x="2390388" y="0"/>
                </a:lnTo>
                <a:lnTo>
                  <a:pt x="2390388" y="1434233"/>
                </a:lnTo>
                <a:lnTo>
                  <a:pt x="0" y="143423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26463" y="9444954"/>
            <a:ext cx="9118261" cy="378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22"/>
              </a:lnSpc>
              <a:spcBef>
                <a:spcPct val="0"/>
              </a:spcBef>
            </a:pPr>
            <a:r>
              <a:rPr lang="en-US" sz="223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Created by : Wilmar Business Iniative Center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889525" y="-598832"/>
            <a:ext cx="7442511" cy="8545681"/>
          </a:xfrm>
          <a:custGeom>
            <a:avLst/>
            <a:gdLst/>
            <a:ahLst/>
            <a:cxnLst/>
            <a:rect r="r" b="b" t="t" l="l"/>
            <a:pathLst>
              <a:path h="8545681" w="7442511">
                <a:moveTo>
                  <a:pt x="0" y="0"/>
                </a:moveTo>
                <a:lnTo>
                  <a:pt x="7442511" y="0"/>
                </a:lnTo>
                <a:lnTo>
                  <a:pt x="7442511" y="8545681"/>
                </a:lnTo>
                <a:lnTo>
                  <a:pt x="0" y="85456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2787572">
            <a:off x="-2353460" y="7005579"/>
            <a:ext cx="6397120" cy="5792301"/>
          </a:xfrm>
          <a:custGeom>
            <a:avLst/>
            <a:gdLst/>
            <a:ahLst/>
            <a:cxnLst/>
            <a:rect r="r" b="b" t="t" l="l"/>
            <a:pathLst>
              <a:path h="5792301" w="6397120">
                <a:moveTo>
                  <a:pt x="6397120" y="0"/>
                </a:moveTo>
                <a:lnTo>
                  <a:pt x="0" y="0"/>
                </a:lnTo>
                <a:lnTo>
                  <a:pt x="0" y="5792301"/>
                </a:lnTo>
                <a:lnTo>
                  <a:pt x="6397120" y="5792301"/>
                </a:lnTo>
                <a:lnTo>
                  <a:pt x="6397120" y="0"/>
                </a:lnTo>
                <a:close/>
              </a:path>
            </a:pathLst>
          </a:custGeom>
          <a:blipFill>
            <a:blip r:embed="rId4"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251888" y="1781084"/>
            <a:ext cx="986417" cy="986417"/>
          </a:xfrm>
          <a:custGeom>
            <a:avLst/>
            <a:gdLst/>
            <a:ahLst/>
            <a:cxnLst/>
            <a:rect r="r" b="b" t="t" l="l"/>
            <a:pathLst>
              <a:path h="986417" w="986417">
                <a:moveTo>
                  <a:pt x="0" y="0"/>
                </a:moveTo>
                <a:lnTo>
                  <a:pt x="986417" y="0"/>
                </a:lnTo>
                <a:lnTo>
                  <a:pt x="986417" y="986417"/>
                </a:lnTo>
                <a:lnTo>
                  <a:pt x="0" y="9864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251888" y="4311035"/>
            <a:ext cx="986417" cy="986417"/>
          </a:xfrm>
          <a:custGeom>
            <a:avLst/>
            <a:gdLst/>
            <a:ahLst/>
            <a:cxnLst/>
            <a:rect r="r" b="b" t="t" l="l"/>
            <a:pathLst>
              <a:path h="986417" w="986417">
                <a:moveTo>
                  <a:pt x="0" y="0"/>
                </a:moveTo>
                <a:lnTo>
                  <a:pt x="986417" y="0"/>
                </a:lnTo>
                <a:lnTo>
                  <a:pt x="986417" y="986417"/>
                </a:lnTo>
                <a:lnTo>
                  <a:pt x="0" y="9864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845100" y="1057275"/>
            <a:ext cx="17207717" cy="23875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355"/>
              </a:lnSpc>
            </a:pPr>
            <a:r>
              <a:rPr lang="en-US" b="true" sz="8135" spc="-244">
                <a:solidFill>
                  <a:srgbClr val="007043"/>
                </a:solidFill>
                <a:latin typeface="Anantason Condensed Bold"/>
                <a:ea typeface="Anantason Condensed Bold"/>
                <a:cs typeface="Anantason Condensed Bold"/>
                <a:sym typeface="Anantason Condensed Bold"/>
              </a:rPr>
              <a:t>MEREKA MENGHASILKAN UANG DARIMANA YA?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5566340" y="-189288"/>
            <a:ext cx="2390388" cy="1434233"/>
          </a:xfrm>
          <a:custGeom>
            <a:avLst/>
            <a:gdLst/>
            <a:ahLst/>
            <a:cxnLst/>
            <a:rect r="r" b="b" t="t" l="l"/>
            <a:pathLst>
              <a:path h="1434233" w="2390388">
                <a:moveTo>
                  <a:pt x="0" y="0"/>
                </a:moveTo>
                <a:lnTo>
                  <a:pt x="2390388" y="0"/>
                </a:lnTo>
                <a:lnTo>
                  <a:pt x="2390388" y="1434233"/>
                </a:lnTo>
                <a:lnTo>
                  <a:pt x="0" y="143423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995840" y="4586817"/>
            <a:ext cx="2484467" cy="2484467"/>
          </a:xfrm>
          <a:custGeom>
            <a:avLst/>
            <a:gdLst/>
            <a:ahLst/>
            <a:cxnLst/>
            <a:rect r="r" b="b" t="t" l="l"/>
            <a:pathLst>
              <a:path h="2484467" w="2484467">
                <a:moveTo>
                  <a:pt x="0" y="0"/>
                </a:moveTo>
                <a:lnTo>
                  <a:pt x="2484467" y="0"/>
                </a:lnTo>
                <a:lnTo>
                  <a:pt x="2484467" y="2484467"/>
                </a:lnTo>
                <a:lnTo>
                  <a:pt x="0" y="248446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166107" y="4559781"/>
            <a:ext cx="4783816" cy="2511503"/>
          </a:xfrm>
          <a:custGeom>
            <a:avLst/>
            <a:gdLst/>
            <a:ahLst/>
            <a:cxnLst/>
            <a:rect r="r" b="b" t="t" l="l"/>
            <a:pathLst>
              <a:path h="2511503" w="4783816">
                <a:moveTo>
                  <a:pt x="0" y="0"/>
                </a:moveTo>
                <a:lnTo>
                  <a:pt x="4783816" y="0"/>
                </a:lnTo>
                <a:lnTo>
                  <a:pt x="4783816" y="2511503"/>
                </a:lnTo>
                <a:lnTo>
                  <a:pt x="0" y="251150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45100" y="3901069"/>
            <a:ext cx="4045781" cy="4045781"/>
          </a:xfrm>
          <a:custGeom>
            <a:avLst/>
            <a:gdLst/>
            <a:ahLst/>
            <a:cxnLst/>
            <a:rect r="r" b="b" t="t" l="l"/>
            <a:pathLst>
              <a:path h="4045781" w="4045781">
                <a:moveTo>
                  <a:pt x="0" y="0"/>
                </a:moveTo>
                <a:lnTo>
                  <a:pt x="4045781" y="0"/>
                </a:lnTo>
                <a:lnTo>
                  <a:pt x="4045781" y="4045780"/>
                </a:lnTo>
                <a:lnTo>
                  <a:pt x="0" y="404578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147867" y="5337205"/>
            <a:ext cx="3305657" cy="1173508"/>
          </a:xfrm>
          <a:custGeom>
            <a:avLst/>
            <a:gdLst/>
            <a:ahLst/>
            <a:cxnLst/>
            <a:rect r="r" b="b" t="t" l="l"/>
            <a:pathLst>
              <a:path h="1173508" w="3305657">
                <a:moveTo>
                  <a:pt x="0" y="0"/>
                </a:moveTo>
                <a:lnTo>
                  <a:pt x="3305657" y="0"/>
                </a:lnTo>
                <a:lnTo>
                  <a:pt x="3305657" y="1173508"/>
                </a:lnTo>
                <a:lnTo>
                  <a:pt x="0" y="117350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bg>
      <p:bgPr>
        <a:solidFill>
          <a:srgbClr val="FA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89480" y="3996838"/>
            <a:ext cx="15509039" cy="3242914"/>
            <a:chOff x="0" y="0"/>
            <a:chExt cx="20678719" cy="4323885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-152400"/>
              <a:ext cx="9915401" cy="172251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0937"/>
                </a:lnSpc>
                <a:spcBef>
                  <a:spcPct val="0"/>
                </a:spcBef>
              </a:pPr>
              <a:r>
                <a:rPr lang="en-US" b="true" sz="7812">
                  <a:solidFill>
                    <a:srgbClr val="007043"/>
                  </a:solidFill>
                  <a:latin typeface="Anantason Condensed Bold"/>
                  <a:ea typeface="Anantason Condensed Bold"/>
                  <a:cs typeface="Anantason Condensed Bold"/>
                  <a:sym typeface="Anantason Condensed Bold"/>
                </a:rPr>
                <a:t>REVENUE MODEL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4399960" y="146237"/>
              <a:ext cx="16278759" cy="41776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8482"/>
                </a:lnSpc>
                <a:spcBef>
                  <a:spcPct val="0"/>
                </a:spcBef>
              </a:pPr>
              <a:r>
                <a:rPr lang="en-US" b="true" sz="6058">
                  <a:solidFill>
                    <a:srgbClr val="007043"/>
                  </a:solidFill>
                  <a:latin typeface="Anantason Condensed Bold"/>
                  <a:ea typeface="Anantason Condensed Bold"/>
                  <a:cs typeface="Anantason Condensed Bold"/>
                  <a:sym typeface="Anantason Condensed Bold"/>
                </a:rPr>
                <a:t>adalah cara sebuah bisnis menghasilkan pendapatan dari nilai yang diberikan kepada pelanggan.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592750" y="-1219935"/>
            <a:ext cx="6421610" cy="6589339"/>
          </a:xfrm>
          <a:custGeom>
            <a:avLst/>
            <a:gdLst/>
            <a:ahLst/>
            <a:cxnLst/>
            <a:rect r="r" b="b" t="t" l="l"/>
            <a:pathLst>
              <a:path h="6589339" w="6421610">
                <a:moveTo>
                  <a:pt x="0" y="0"/>
                </a:moveTo>
                <a:lnTo>
                  <a:pt x="6421610" y="0"/>
                </a:lnTo>
                <a:lnTo>
                  <a:pt x="6421610" y="6589339"/>
                </a:lnTo>
                <a:lnTo>
                  <a:pt x="0" y="65893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7071524">
            <a:off x="-3391960" y="7671691"/>
            <a:ext cx="6421610" cy="6589339"/>
          </a:xfrm>
          <a:custGeom>
            <a:avLst/>
            <a:gdLst/>
            <a:ahLst/>
            <a:cxnLst/>
            <a:rect r="r" b="b" t="t" l="l"/>
            <a:pathLst>
              <a:path h="6589339" w="6421610">
                <a:moveTo>
                  <a:pt x="0" y="0"/>
                </a:moveTo>
                <a:lnTo>
                  <a:pt x="6421610" y="0"/>
                </a:lnTo>
                <a:lnTo>
                  <a:pt x="6421610" y="6589339"/>
                </a:lnTo>
                <a:lnTo>
                  <a:pt x="0" y="65893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566340" y="-189288"/>
            <a:ext cx="2390388" cy="1434233"/>
          </a:xfrm>
          <a:custGeom>
            <a:avLst/>
            <a:gdLst/>
            <a:ahLst/>
            <a:cxnLst/>
            <a:rect r="r" b="b" t="t" l="l"/>
            <a:pathLst>
              <a:path h="1434233" w="2390388">
                <a:moveTo>
                  <a:pt x="0" y="0"/>
                </a:moveTo>
                <a:lnTo>
                  <a:pt x="2390388" y="0"/>
                </a:lnTo>
                <a:lnTo>
                  <a:pt x="2390388" y="1434233"/>
                </a:lnTo>
                <a:lnTo>
                  <a:pt x="0" y="14342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790695" y="2074735"/>
            <a:ext cx="16468605" cy="1849551"/>
            <a:chOff x="0" y="0"/>
            <a:chExt cx="4337410" cy="48712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337410" cy="487125"/>
            </a:xfrm>
            <a:custGeom>
              <a:avLst/>
              <a:gdLst/>
              <a:ahLst/>
              <a:cxnLst/>
              <a:rect r="r" b="b" t="t" l="l"/>
              <a:pathLst>
                <a:path h="487125" w="4337410">
                  <a:moveTo>
                    <a:pt x="0" y="0"/>
                  </a:moveTo>
                  <a:lnTo>
                    <a:pt x="4337410" y="0"/>
                  </a:lnTo>
                  <a:lnTo>
                    <a:pt x="4337410" y="487125"/>
                  </a:lnTo>
                  <a:lnTo>
                    <a:pt x="0" y="487125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4337410" cy="5252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950857" y="2449186"/>
            <a:ext cx="5350957" cy="1045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10"/>
              </a:lnSpc>
            </a:pPr>
            <a:r>
              <a:rPr lang="en-US" sz="7052" spc="-211" b="true">
                <a:solidFill>
                  <a:srgbClr val="007043"/>
                </a:solidFill>
                <a:latin typeface="Anantason Condensed Bold"/>
                <a:ea typeface="Anantason Condensed Bold"/>
                <a:cs typeface="Anantason Condensed Bold"/>
                <a:sym typeface="Anantason Condensed Bold"/>
              </a:rPr>
              <a:t>Revenue Model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751695" y="2621821"/>
            <a:ext cx="784610" cy="699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98"/>
              </a:lnSpc>
            </a:pPr>
            <a:r>
              <a:rPr lang="en-US" sz="4781" spc="-143" b="true">
                <a:solidFill>
                  <a:srgbClr val="007043"/>
                </a:solidFill>
                <a:latin typeface="Anantason Condensed Bold"/>
                <a:ea typeface="Anantason Condensed Bold"/>
                <a:cs typeface="Anantason Condensed Bold"/>
                <a:sym typeface="Anantason Condensed Bold"/>
              </a:rPr>
              <a:t>Vs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784958" y="3867117"/>
            <a:ext cx="16468605" cy="3426663"/>
            <a:chOff x="0" y="0"/>
            <a:chExt cx="4337410" cy="90249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337410" cy="902496"/>
            </a:xfrm>
            <a:custGeom>
              <a:avLst/>
              <a:gdLst/>
              <a:ahLst/>
              <a:cxnLst/>
              <a:rect r="r" b="b" t="t" l="l"/>
              <a:pathLst>
                <a:path h="902496" w="4337410">
                  <a:moveTo>
                    <a:pt x="0" y="0"/>
                  </a:moveTo>
                  <a:lnTo>
                    <a:pt x="4337410" y="0"/>
                  </a:lnTo>
                  <a:lnTo>
                    <a:pt x="4337410" y="902496"/>
                  </a:lnTo>
                  <a:lnTo>
                    <a:pt x="0" y="902496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4337410" cy="9405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10558837" y="2449186"/>
            <a:ext cx="6067826" cy="10449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0"/>
              </a:lnSpc>
            </a:pPr>
            <a:r>
              <a:rPr lang="en-US" b="true" sz="7052" spc="-211">
                <a:solidFill>
                  <a:srgbClr val="007043"/>
                </a:solidFill>
                <a:latin typeface="Anantason Condensed Bold"/>
                <a:ea typeface="Anantason Condensed Bold"/>
                <a:cs typeface="Anantason Condensed Bold"/>
                <a:sym typeface="Anantason Condensed Bold"/>
              </a:rPr>
              <a:t>Revenue Stream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970624" y="4429111"/>
            <a:ext cx="3311424" cy="7143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36"/>
              </a:lnSpc>
              <a:spcBef>
                <a:spcPct val="0"/>
              </a:spcBef>
            </a:pPr>
            <a:r>
              <a:rPr lang="en-US" b="true" sz="4240">
                <a:solidFill>
                  <a:srgbClr val="007043"/>
                </a:solidFill>
                <a:latin typeface="Anantason Condensed Bold"/>
                <a:ea typeface="Anantason Condensed Bold"/>
                <a:cs typeface="Anantason Condensed Bold"/>
                <a:sym typeface="Anantason Condensed Bold"/>
              </a:rPr>
              <a:t>Subscription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937037" y="4429111"/>
            <a:ext cx="3311424" cy="7143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36"/>
              </a:lnSpc>
              <a:spcBef>
                <a:spcPct val="0"/>
              </a:spcBef>
            </a:pPr>
            <a:r>
              <a:rPr lang="en-US" b="true" sz="4240">
                <a:solidFill>
                  <a:srgbClr val="007043"/>
                </a:solidFill>
                <a:latin typeface="Anantason Condensed Bold"/>
                <a:ea typeface="Anantason Condensed Bold"/>
                <a:cs typeface="Anantason Condensed Bold"/>
                <a:sym typeface="Anantason Condensed Bold"/>
              </a:rPr>
              <a:t>Paket basic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1488994" y="5293204"/>
            <a:ext cx="4207511" cy="7143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36"/>
              </a:lnSpc>
              <a:spcBef>
                <a:spcPct val="0"/>
              </a:spcBef>
            </a:pPr>
            <a:r>
              <a:rPr lang="en-US" b="true" sz="4240">
                <a:solidFill>
                  <a:srgbClr val="007043"/>
                </a:solidFill>
                <a:latin typeface="Anantason Condensed Bold"/>
                <a:ea typeface="Anantason Condensed Bold"/>
                <a:cs typeface="Anantason Condensed Bold"/>
                <a:sym typeface="Anantason Condensed Bold"/>
              </a:rPr>
              <a:t>Paket standard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1488994" y="6192809"/>
            <a:ext cx="4207511" cy="7143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36"/>
              </a:lnSpc>
              <a:spcBef>
                <a:spcPct val="0"/>
              </a:spcBef>
            </a:pPr>
            <a:r>
              <a:rPr lang="en-US" b="true" sz="4240">
                <a:solidFill>
                  <a:srgbClr val="007043"/>
                </a:solidFill>
                <a:latin typeface="Anantason Condensed Bold"/>
                <a:ea typeface="Anantason Condensed Bold"/>
                <a:cs typeface="Anantason Condensed Bold"/>
                <a:sym typeface="Anantason Condensed Bold"/>
              </a:rPr>
              <a:t>Paket premium</a:t>
            </a:r>
          </a:p>
        </p:txBody>
      </p:sp>
      <p:sp>
        <p:nvSpPr>
          <p:cNvPr name="AutoShape 18" id="18"/>
          <p:cNvSpPr/>
          <p:nvPr/>
        </p:nvSpPr>
        <p:spPr>
          <a:xfrm flipH="true">
            <a:off x="9019261" y="3828749"/>
            <a:ext cx="11472" cy="3465031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592750" y="-1219935"/>
            <a:ext cx="6421610" cy="6589339"/>
          </a:xfrm>
          <a:custGeom>
            <a:avLst/>
            <a:gdLst/>
            <a:ahLst/>
            <a:cxnLst/>
            <a:rect r="r" b="b" t="t" l="l"/>
            <a:pathLst>
              <a:path h="6589339" w="6421610">
                <a:moveTo>
                  <a:pt x="0" y="0"/>
                </a:moveTo>
                <a:lnTo>
                  <a:pt x="6421610" y="0"/>
                </a:lnTo>
                <a:lnTo>
                  <a:pt x="6421610" y="6589339"/>
                </a:lnTo>
                <a:lnTo>
                  <a:pt x="0" y="65893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7071524">
            <a:off x="-3391960" y="7671691"/>
            <a:ext cx="6421610" cy="6589339"/>
          </a:xfrm>
          <a:custGeom>
            <a:avLst/>
            <a:gdLst/>
            <a:ahLst/>
            <a:cxnLst/>
            <a:rect r="r" b="b" t="t" l="l"/>
            <a:pathLst>
              <a:path h="6589339" w="6421610">
                <a:moveTo>
                  <a:pt x="0" y="0"/>
                </a:moveTo>
                <a:lnTo>
                  <a:pt x="6421610" y="0"/>
                </a:lnTo>
                <a:lnTo>
                  <a:pt x="6421610" y="6589339"/>
                </a:lnTo>
                <a:lnTo>
                  <a:pt x="0" y="65893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566340" y="-189288"/>
            <a:ext cx="2390388" cy="1434233"/>
          </a:xfrm>
          <a:custGeom>
            <a:avLst/>
            <a:gdLst/>
            <a:ahLst/>
            <a:cxnLst/>
            <a:rect r="r" b="b" t="t" l="l"/>
            <a:pathLst>
              <a:path h="1434233" w="2390388">
                <a:moveTo>
                  <a:pt x="0" y="0"/>
                </a:moveTo>
                <a:lnTo>
                  <a:pt x="2390388" y="0"/>
                </a:lnTo>
                <a:lnTo>
                  <a:pt x="2390388" y="1434233"/>
                </a:lnTo>
                <a:lnTo>
                  <a:pt x="0" y="14342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790695" y="2074735"/>
            <a:ext cx="16468605" cy="1849551"/>
            <a:chOff x="0" y="0"/>
            <a:chExt cx="4337410" cy="48712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337410" cy="487125"/>
            </a:xfrm>
            <a:custGeom>
              <a:avLst/>
              <a:gdLst/>
              <a:ahLst/>
              <a:cxnLst/>
              <a:rect r="r" b="b" t="t" l="l"/>
              <a:pathLst>
                <a:path h="487125" w="4337410">
                  <a:moveTo>
                    <a:pt x="0" y="0"/>
                  </a:moveTo>
                  <a:lnTo>
                    <a:pt x="4337410" y="0"/>
                  </a:lnTo>
                  <a:lnTo>
                    <a:pt x="4337410" y="487125"/>
                  </a:lnTo>
                  <a:lnTo>
                    <a:pt x="0" y="487125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4337410" cy="5252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950857" y="2449186"/>
            <a:ext cx="5350957" cy="1045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10"/>
              </a:lnSpc>
            </a:pPr>
            <a:r>
              <a:rPr lang="en-US" sz="7052" spc="-211" b="true">
                <a:solidFill>
                  <a:srgbClr val="007043"/>
                </a:solidFill>
                <a:latin typeface="Anantason Condensed Bold"/>
                <a:ea typeface="Anantason Condensed Bold"/>
                <a:cs typeface="Anantason Condensed Bold"/>
                <a:sym typeface="Anantason Condensed Bold"/>
              </a:rPr>
              <a:t>Revenue Model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751695" y="2621821"/>
            <a:ext cx="784610" cy="699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98"/>
              </a:lnSpc>
            </a:pPr>
            <a:r>
              <a:rPr lang="en-US" sz="4781" spc="-143" b="true">
                <a:solidFill>
                  <a:srgbClr val="007043"/>
                </a:solidFill>
                <a:latin typeface="Anantason Condensed Bold"/>
                <a:ea typeface="Anantason Condensed Bold"/>
                <a:cs typeface="Anantason Condensed Bold"/>
                <a:sym typeface="Anantason Condensed Bold"/>
              </a:rPr>
              <a:t>Vs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784958" y="3867117"/>
            <a:ext cx="16468605" cy="3426663"/>
            <a:chOff x="0" y="0"/>
            <a:chExt cx="4337410" cy="90249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337410" cy="902496"/>
            </a:xfrm>
            <a:custGeom>
              <a:avLst/>
              <a:gdLst/>
              <a:ahLst/>
              <a:cxnLst/>
              <a:rect r="r" b="b" t="t" l="l"/>
              <a:pathLst>
                <a:path h="902496" w="4337410">
                  <a:moveTo>
                    <a:pt x="0" y="0"/>
                  </a:moveTo>
                  <a:lnTo>
                    <a:pt x="4337410" y="0"/>
                  </a:lnTo>
                  <a:lnTo>
                    <a:pt x="4337410" y="902496"/>
                  </a:lnTo>
                  <a:lnTo>
                    <a:pt x="0" y="902496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4337410" cy="9405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10558837" y="2449186"/>
            <a:ext cx="6067826" cy="10449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0"/>
              </a:lnSpc>
            </a:pPr>
            <a:r>
              <a:rPr lang="en-US" b="true" sz="7052" spc="-211">
                <a:solidFill>
                  <a:srgbClr val="007043"/>
                </a:solidFill>
                <a:latin typeface="Anantason Condensed Bold"/>
                <a:ea typeface="Anantason Condensed Bold"/>
                <a:cs typeface="Anantason Condensed Bold"/>
                <a:sym typeface="Anantason Condensed Bold"/>
              </a:rPr>
              <a:t>Revenue Stream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683876" y="4601158"/>
            <a:ext cx="4852693" cy="14734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36"/>
              </a:lnSpc>
              <a:spcBef>
                <a:spcPct val="0"/>
              </a:spcBef>
            </a:pPr>
            <a:r>
              <a:rPr lang="en-US" b="true" sz="4240">
                <a:solidFill>
                  <a:srgbClr val="007043"/>
                </a:solidFill>
                <a:latin typeface="Anantason Condensed Bold"/>
                <a:ea typeface="Anantason Condensed Bold"/>
                <a:cs typeface="Anantason Condensed Bold"/>
                <a:sym typeface="Anantason Condensed Bold"/>
              </a:rPr>
              <a:t>Cara menghasilkan uang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933421" y="4601158"/>
            <a:ext cx="4386728" cy="14602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36"/>
              </a:lnSpc>
              <a:spcBef>
                <a:spcPct val="0"/>
              </a:spcBef>
            </a:pPr>
            <a:r>
              <a:rPr lang="en-US" b="true" sz="4240">
                <a:solidFill>
                  <a:srgbClr val="007043"/>
                </a:solidFill>
                <a:latin typeface="Anantason Condensed Bold"/>
                <a:ea typeface="Anantason Condensed Bold"/>
                <a:cs typeface="Anantason Condensed Bold"/>
                <a:sym typeface="Anantason Condensed Bold"/>
              </a:rPr>
              <a:t>Pendapatan spesifik yang masuk</a:t>
            </a:r>
          </a:p>
        </p:txBody>
      </p:sp>
      <p:sp>
        <p:nvSpPr>
          <p:cNvPr name="AutoShape 16" id="16"/>
          <p:cNvSpPr/>
          <p:nvPr/>
        </p:nvSpPr>
        <p:spPr>
          <a:xfrm flipH="true">
            <a:off x="9019261" y="3828749"/>
            <a:ext cx="11472" cy="3465031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solidFill>
          <a:srgbClr val="FA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4956378" cy="10287000"/>
            <a:chOff x="0" y="0"/>
            <a:chExt cx="1305384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05384" cy="2709333"/>
            </a:xfrm>
            <a:custGeom>
              <a:avLst/>
              <a:gdLst/>
              <a:ahLst/>
              <a:cxnLst/>
              <a:rect r="r" b="b" t="t" l="l"/>
              <a:pathLst>
                <a:path h="2709333" w="1305384">
                  <a:moveTo>
                    <a:pt x="0" y="0"/>
                  </a:moveTo>
                  <a:lnTo>
                    <a:pt x="1305384" y="0"/>
                  </a:lnTo>
                  <a:lnTo>
                    <a:pt x="1305384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988D0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305384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5715054" y="4740749"/>
            <a:ext cx="11544246" cy="1308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173"/>
              </a:lnSpc>
            </a:pPr>
            <a:r>
              <a:rPr lang="en-US" sz="8846" spc="-265" b="true">
                <a:solidFill>
                  <a:srgbClr val="007043"/>
                </a:solidFill>
                <a:latin typeface="Anantason Condensed Bold"/>
                <a:ea typeface="Anantason Condensed Bold"/>
                <a:cs typeface="Anantason Condensed Bold"/>
                <a:sym typeface="Anantason Condensed Bold"/>
              </a:rPr>
              <a:t>Jenis-Jenis Revenue Model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-333351" y="369154"/>
            <a:ext cx="10002266" cy="11857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498826" indent="-749413" lvl="1">
              <a:lnSpc>
                <a:spcPts val="9719"/>
              </a:lnSpc>
              <a:spcBef>
                <a:spcPct val="0"/>
              </a:spcBef>
              <a:buAutoNum type="arabicPeriod" startAt="1"/>
            </a:pPr>
            <a:r>
              <a:rPr lang="en-US" b="true" sz="6942" spc="-208">
                <a:solidFill>
                  <a:srgbClr val="007043"/>
                </a:solidFill>
                <a:latin typeface="Anantason Condensed Bold"/>
                <a:ea typeface="Anantason Condensed Bold"/>
                <a:cs typeface="Anantason Condensed Bold"/>
                <a:sym typeface="Anantason Condensed Bold"/>
              </a:rPr>
              <a:t>MENJUAL PRODUK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414450" y="3632272"/>
            <a:ext cx="4437765" cy="1580954"/>
          </a:xfrm>
          <a:custGeom>
            <a:avLst/>
            <a:gdLst/>
            <a:ahLst/>
            <a:cxnLst/>
            <a:rect r="r" b="b" t="t" l="l"/>
            <a:pathLst>
              <a:path h="1580954" w="4437765">
                <a:moveTo>
                  <a:pt x="0" y="0"/>
                </a:moveTo>
                <a:lnTo>
                  <a:pt x="4437765" y="0"/>
                </a:lnTo>
                <a:lnTo>
                  <a:pt x="4437765" y="1580953"/>
                </a:lnTo>
                <a:lnTo>
                  <a:pt x="0" y="15809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533241" y="2194121"/>
            <a:ext cx="4457255" cy="4457255"/>
          </a:xfrm>
          <a:custGeom>
            <a:avLst/>
            <a:gdLst/>
            <a:ahLst/>
            <a:cxnLst/>
            <a:rect r="r" b="b" t="t" l="l"/>
            <a:pathLst>
              <a:path h="4457255" w="4457255">
                <a:moveTo>
                  <a:pt x="0" y="0"/>
                </a:moveTo>
                <a:lnTo>
                  <a:pt x="4457255" y="0"/>
                </a:lnTo>
                <a:lnTo>
                  <a:pt x="4457255" y="4457255"/>
                </a:lnTo>
                <a:lnTo>
                  <a:pt x="0" y="44572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116394" y="1776480"/>
            <a:ext cx="5300301" cy="5300301"/>
          </a:xfrm>
          <a:custGeom>
            <a:avLst/>
            <a:gdLst/>
            <a:ahLst/>
            <a:cxnLst/>
            <a:rect r="r" b="b" t="t" l="l"/>
            <a:pathLst>
              <a:path h="5300301" w="5300301">
                <a:moveTo>
                  <a:pt x="0" y="0"/>
                </a:moveTo>
                <a:lnTo>
                  <a:pt x="5300301" y="0"/>
                </a:lnTo>
                <a:lnTo>
                  <a:pt x="5300301" y="5300302"/>
                </a:lnTo>
                <a:lnTo>
                  <a:pt x="0" y="53003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144000" y="2450924"/>
            <a:ext cx="5930828" cy="3951414"/>
          </a:xfrm>
          <a:custGeom>
            <a:avLst/>
            <a:gdLst/>
            <a:ahLst/>
            <a:cxnLst/>
            <a:rect r="r" b="b" t="t" l="l"/>
            <a:pathLst>
              <a:path h="3951414" w="5930828">
                <a:moveTo>
                  <a:pt x="0" y="0"/>
                </a:moveTo>
                <a:lnTo>
                  <a:pt x="5930828" y="0"/>
                </a:lnTo>
                <a:lnTo>
                  <a:pt x="5930828" y="3951414"/>
                </a:lnTo>
                <a:lnTo>
                  <a:pt x="0" y="39514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920835" y="6237203"/>
            <a:ext cx="4446330" cy="2467713"/>
          </a:xfrm>
          <a:custGeom>
            <a:avLst/>
            <a:gdLst/>
            <a:ahLst/>
            <a:cxnLst/>
            <a:rect r="r" b="b" t="t" l="l"/>
            <a:pathLst>
              <a:path h="2467713" w="4446330">
                <a:moveTo>
                  <a:pt x="0" y="0"/>
                </a:moveTo>
                <a:lnTo>
                  <a:pt x="4446330" y="0"/>
                </a:lnTo>
                <a:lnTo>
                  <a:pt x="4446330" y="2467713"/>
                </a:lnTo>
                <a:lnTo>
                  <a:pt x="0" y="24677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50904" y="590738"/>
            <a:ext cx="10002266" cy="11857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498826" indent="-749413" lvl="1">
              <a:lnSpc>
                <a:spcPts val="9719"/>
              </a:lnSpc>
              <a:spcBef>
                <a:spcPct val="0"/>
              </a:spcBef>
              <a:buAutoNum type="arabicPeriod" startAt="1"/>
            </a:pPr>
            <a:r>
              <a:rPr lang="en-US" b="true" sz="6942" spc="-208">
                <a:solidFill>
                  <a:srgbClr val="007043"/>
                </a:solidFill>
                <a:latin typeface="Anantason Condensed Bold"/>
                <a:ea typeface="Anantason Condensed Bold"/>
                <a:cs typeface="Anantason Condensed Bold"/>
                <a:sym typeface="Anantason Condensed Bold"/>
              </a:rPr>
              <a:t>Berlangganan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063249" y="3969783"/>
            <a:ext cx="4536534" cy="1610470"/>
          </a:xfrm>
          <a:custGeom>
            <a:avLst/>
            <a:gdLst/>
            <a:ahLst/>
            <a:cxnLst/>
            <a:rect r="r" b="b" t="t" l="l"/>
            <a:pathLst>
              <a:path h="1610470" w="4536534">
                <a:moveTo>
                  <a:pt x="0" y="0"/>
                </a:moveTo>
                <a:lnTo>
                  <a:pt x="4536534" y="0"/>
                </a:lnTo>
                <a:lnTo>
                  <a:pt x="4536534" y="1610470"/>
                </a:lnTo>
                <a:lnTo>
                  <a:pt x="0" y="16104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412643" y="3969783"/>
            <a:ext cx="5914666" cy="1693073"/>
          </a:xfrm>
          <a:custGeom>
            <a:avLst/>
            <a:gdLst/>
            <a:ahLst/>
            <a:cxnLst/>
            <a:rect r="r" b="b" t="t" l="l"/>
            <a:pathLst>
              <a:path h="1693073" w="5914666">
                <a:moveTo>
                  <a:pt x="0" y="0"/>
                </a:moveTo>
                <a:lnTo>
                  <a:pt x="5914666" y="0"/>
                </a:lnTo>
                <a:lnTo>
                  <a:pt x="5914666" y="1693073"/>
                </a:lnTo>
                <a:lnTo>
                  <a:pt x="0" y="16930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086372" y="6237608"/>
            <a:ext cx="6115257" cy="1738020"/>
          </a:xfrm>
          <a:custGeom>
            <a:avLst/>
            <a:gdLst/>
            <a:ahLst/>
            <a:cxnLst/>
            <a:rect r="r" b="b" t="t" l="l"/>
            <a:pathLst>
              <a:path h="1738020" w="6115257">
                <a:moveTo>
                  <a:pt x="0" y="0"/>
                </a:moveTo>
                <a:lnTo>
                  <a:pt x="6115256" y="0"/>
                </a:lnTo>
                <a:lnTo>
                  <a:pt x="6115256" y="1738020"/>
                </a:lnTo>
                <a:lnTo>
                  <a:pt x="0" y="17380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0" y="655901"/>
            <a:ext cx="16059809" cy="11857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498826" indent="-749413" lvl="1">
              <a:lnSpc>
                <a:spcPts val="9719"/>
              </a:lnSpc>
              <a:spcBef>
                <a:spcPct val="0"/>
              </a:spcBef>
              <a:buAutoNum type="arabicPeriod" startAt="1"/>
            </a:pPr>
            <a:r>
              <a:rPr lang="en-US" b="true" sz="6942" spc="-208">
                <a:solidFill>
                  <a:srgbClr val="007043"/>
                </a:solidFill>
                <a:latin typeface="Anantason Condensed Bold"/>
                <a:ea typeface="Anantason Condensed Bold"/>
                <a:cs typeface="Anantason Condensed Bold"/>
                <a:sym typeface="Anantason Condensed Bold"/>
              </a:rPr>
              <a:t>Bayar sesuai penggunaan (Usage Fee)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702202" y="2929102"/>
            <a:ext cx="3129649" cy="3129649"/>
          </a:xfrm>
          <a:custGeom>
            <a:avLst/>
            <a:gdLst/>
            <a:ahLst/>
            <a:cxnLst/>
            <a:rect r="r" b="b" t="t" l="l"/>
            <a:pathLst>
              <a:path h="3129649" w="3129649">
                <a:moveTo>
                  <a:pt x="0" y="0"/>
                </a:moveTo>
                <a:lnTo>
                  <a:pt x="3129649" y="0"/>
                </a:lnTo>
                <a:lnTo>
                  <a:pt x="3129649" y="3129649"/>
                </a:lnTo>
                <a:lnTo>
                  <a:pt x="0" y="31296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495939" y="2032847"/>
            <a:ext cx="4922160" cy="4922160"/>
          </a:xfrm>
          <a:custGeom>
            <a:avLst/>
            <a:gdLst/>
            <a:ahLst/>
            <a:cxnLst/>
            <a:rect r="r" b="b" t="t" l="l"/>
            <a:pathLst>
              <a:path h="4922160" w="4922160">
                <a:moveTo>
                  <a:pt x="0" y="0"/>
                </a:moveTo>
                <a:lnTo>
                  <a:pt x="4922161" y="0"/>
                </a:lnTo>
                <a:lnTo>
                  <a:pt x="4922161" y="4922160"/>
                </a:lnTo>
                <a:lnTo>
                  <a:pt x="0" y="49221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0" y="655901"/>
            <a:ext cx="16059809" cy="11857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498826" indent="-749413" lvl="1">
              <a:lnSpc>
                <a:spcPts val="9719"/>
              </a:lnSpc>
              <a:spcBef>
                <a:spcPct val="0"/>
              </a:spcBef>
              <a:buAutoNum type="arabicPeriod" startAt="1"/>
            </a:pPr>
            <a:r>
              <a:rPr lang="en-US" b="true" sz="6942" spc="-208">
                <a:solidFill>
                  <a:srgbClr val="007043"/>
                </a:solidFill>
                <a:latin typeface="Anantason Condensed Bold"/>
                <a:ea typeface="Anantason Condensed Bold"/>
                <a:cs typeface="Anantason Condensed Bold"/>
                <a:sym typeface="Anantason Condensed Bold"/>
              </a:rPr>
              <a:t>Pendapatan Iklan (Advertising)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059633" y="3335299"/>
            <a:ext cx="5650629" cy="1808201"/>
          </a:xfrm>
          <a:custGeom>
            <a:avLst/>
            <a:gdLst/>
            <a:ahLst/>
            <a:cxnLst/>
            <a:rect r="r" b="b" t="t" l="l"/>
            <a:pathLst>
              <a:path h="1808201" w="5650629">
                <a:moveTo>
                  <a:pt x="0" y="0"/>
                </a:moveTo>
                <a:lnTo>
                  <a:pt x="5650629" y="0"/>
                </a:lnTo>
                <a:lnTo>
                  <a:pt x="5650629" y="1808201"/>
                </a:lnTo>
                <a:lnTo>
                  <a:pt x="0" y="18082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368080" y="3786546"/>
            <a:ext cx="6238868" cy="1356954"/>
          </a:xfrm>
          <a:custGeom>
            <a:avLst/>
            <a:gdLst/>
            <a:ahLst/>
            <a:cxnLst/>
            <a:rect r="r" b="b" t="t" l="l"/>
            <a:pathLst>
              <a:path h="1356954" w="6238868">
                <a:moveTo>
                  <a:pt x="0" y="0"/>
                </a:moveTo>
                <a:lnTo>
                  <a:pt x="6238868" y="0"/>
                </a:lnTo>
                <a:lnTo>
                  <a:pt x="6238868" y="1356954"/>
                </a:lnTo>
                <a:lnTo>
                  <a:pt x="0" y="13569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0" y="655901"/>
            <a:ext cx="16059809" cy="11857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498826" indent="-749413" lvl="1">
              <a:lnSpc>
                <a:spcPts val="9719"/>
              </a:lnSpc>
              <a:spcBef>
                <a:spcPct val="0"/>
              </a:spcBef>
              <a:buAutoNum type="arabicPeriod" startAt="1"/>
            </a:pPr>
            <a:r>
              <a:rPr lang="en-US" b="true" sz="6942" spc="-208">
                <a:solidFill>
                  <a:srgbClr val="007043"/>
                </a:solidFill>
                <a:latin typeface="Anantason Condensed Bold"/>
                <a:ea typeface="Anantason Condensed Bold"/>
                <a:cs typeface="Anantason Condensed Bold"/>
                <a:sym typeface="Anantason Condensed Bold"/>
              </a:rPr>
              <a:t>Commission/Fee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0" y="655901"/>
            <a:ext cx="16059809" cy="11857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498826" indent="-749413" lvl="1">
              <a:lnSpc>
                <a:spcPts val="9719"/>
              </a:lnSpc>
              <a:spcBef>
                <a:spcPct val="0"/>
              </a:spcBef>
              <a:buAutoNum type="arabicPeriod" startAt="1"/>
            </a:pPr>
            <a:r>
              <a:rPr lang="en-US" b="true" sz="6942" spc="-208">
                <a:solidFill>
                  <a:srgbClr val="007043"/>
                </a:solidFill>
                <a:latin typeface="Anantason Condensed Bold"/>
                <a:ea typeface="Anantason Condensed Bold"/>
                <a:cs typeface="Anantason Condensed Bold"/>
                <a:sym typeface="Anantason Condensed Bold"/>
              </a:rPr>
              <a:t>Freemium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755957" y="3304095"/>
            <a:ext cx="6188589" cy="1268661"/>
          </a:xfrm>
          <a:custGeom>
            <a:avLst/>
            <a:gdLst/>
            <a:ahLst/>
            <a:cxnLst/>
            <a:rect r="r" b="b" t="t" l="l"/>
            <a:pathLst>
              <a:path h="1268661" w="6188589">
                <a:moveTo>
                  <a:pt x="0" y="0"/>
                </a:moveTo>
                <a:lnTo>
                  <a:pt x="6188589" y="0"/>
                </a:lnTo>
                <a:lnTo>
                  <a:pt x="6188589" y="1268661"/>
                </a:lnTo>
                <a:lnTo>
                  <a:pt x="0" y="12686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371696" y="3087300"/>
            <a:ext cx="5650629" cy="1702252"/>
          </a:xfrm>
          <a:custGeom>
            <a:avLst/>
            <a:gdLst/>
            <a:ahLst/>
            <a:cxnLst/>
            <a:rect r="r" b="b" t="t" l="l"/>
            <a:pathLst>
              <a:path h="1702252" w="5650629">
                <a:moveTo>
                  <a:pt x="0" y="0"/>
                </a:moveTo>
                <a:lnTo>
                  <a:pt x="5650630" y="0"/>
                </a:lnTo>
                <a:lnTo>
                  <a:pt x="5650630" y="1702252"/>
                </a:lnTo>
                <a:lnTo>
                  <a:pt x="0" y="17022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>
  <p:cSld>
    <p:bg>
      <p:bgPr>
        <a:solidFill>
          <a:srgbClr val="FA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039465" y="3432759"/>
            <a:ext cx="12209069" cy="21130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82"/>
              </a:lnSpc>
              <a:spcBef>
                <a:spcPct val="0"/>
              </a:spcBef>
            </a:pPr>
            <a:r>
              <a:rPr lang="en-US" b="true" sz="6058">
                <a:solidFill>
                  <a:srgbClr val="007043"/>
                </a:solidFill>
                <a:latin typeface="Anantason Condensed Bold"/>
                <a:ea typeface="Anantason Condensed Bold"/>
                <a:cs typeface="Anantason Condensed Bold"/>
                <a:sym typeface="Anantason Condensed Bold"/>
              </a:rPr>
              <a:t>Apa revenue model dari contoh ide bisnis pada minggu lalu?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688101" y="2807344"/>
            <a:ext cx="6397120" cy="5792301"/>
          </a:xfrm>
          <a:custGeom>
            <a:avLst/>
            <a:gdLst/>
            <a:ahLst/>
            <a:cxnLst/>
            <a:rect r="r" b="b" t="t" l="l"/>
            <a:pathLst>
              <a:path h="5792301" w="6397120">
                <a:moveTo>
                  <a:pt x="0" y="0"/>
                </a:moveTo>
                <a:lnTo>
                  <a:pt x="6397120" y="0"/>
                </a:lnTo>
                <a:lnTo>
                  <a:pt x="6397120" y="5792302"/>
                </a:lnTo>
                <a:lnTo>
                  <a:pt x="0" y="57923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41" y="7581898"/>
            <a:ext cx="9144000" cy="2705102"/>
            <a:chOff x="0" y="0"/>
            <a:chExt cx="1416645" cy="41909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16645" cy="419091"/>
            </a:xfrm>
            <a:custGeom>
              <a:avLst/>
              <a:gdLst/>
              <a:ahLst/>
              <a:cxnLst/>
              <a:rect r="r" b="b" t="t" l="l"/>
              <a:pathLst>
                <a:path h="419091" w="1416645">
                  <a:moveTo>
                    <a:pt x="0" y="0"/>
                  </a:moveTo>
                  <a:lnTo>
                    <a:pt x="1416645" y="0"/>
                  </a:lnTo>
                  <a:lnTo>
                    <a:pt x="1416645" y="419091"/>
                  </a:lnTo>
                  <a:lnTo>
                    <a:pt x="0" y="419091"/>
                  </a:lnTo>
                  <a:close/>
                </a:path>
              </a:pathLst>
            </a:custGeom>
            <a:blipFill>
              <a:blip r:embed="rId4"/>
              <a:stretch>
                <a:fillRect l="0" t="-62675" r="0" b="-62675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true" flipV="true" rot="5400000">
            <a:off x="3729723" y="1010671"/>
            <a:ext cx="1380199" cy="2213148"/>
          </a:xfrm>
          <a:custGeom>
            <a:avLst/>
            <a:gdLst/>
            <a:ahLst/>
            <a:cxnLst/>
            <a:rect r="r" b="b" t="t" l="l"/>
            <a:pathLst>
              <a:path h="2213148" w="1380199">
                <a:moveTo>
                  <a:pt x="1380199" y="2213147"/>
                </a:moveTo>
                <a:lnTo>
                  <a:pt x="0" y="2213147"/>
                </a:lnTo>
                <a:lnTo>
                  <a:pt x="0" y="0"/>
                </a:lnTo>
                <a:lnTo>
                  <a:pt x="1380199" y="0"/>
                </a:lnTo>
                <a:lnTo>
                  <a:pt x="1380199" y="2213147"/>
                </a:lnTo>
                <a:close/>
              </a:path>
            </a:pathLst>
          </a:custGeom>
          <a:blipFill>
            <a:blip r:embed="rId5">
              <a:alphaModFix amt="5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true" rot="5400000">
            <a:off x="2911353" y="1010671"/>
            <a:ext cx="1380199" cy="2213148"/>
          </a:xfrm>
          <a:custGeom>
            <a:avLst/>
            <a:gdLst/>
            <a:ahLst/>
            <a:cxnLst/>
            <a:rect r="r" b="b" t="t" l="l"/>
            <a:pathLst>
              <a:path h="2213148" w="1380199">
                <a:moveTo>
                  <a:pt x="1380200" y="2213147"/>
                </a:moveTo>
                <a:lnTo>
                  <a:pt x="0" y="2213147"/>
                </a:lnTo>
                <a:lnTo>
                  <a:pt x="0" y="0"/>
                </a:lnTo>
                <a:lnTo>
                  <a:pt x="1380200" y="0"/>
                </a:lnTo>
                <a:lnTo>
                  <a:pt x="1380200" y="2213147"/>
                </a:lnTo>
                <a:close/>
              </a:path>
            </a:pathLst>
          </a:custGeom>
          <a:blipFill>
            <a:blip r:embed="rId5">
              <a:alphaModFix amt="5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5400000">
            <a:off x="13996447" y="1010671"/>
            <a:ext cx="1380199" cy="2213148"/>
          </a:xfrm>
          <a:custGeom>
            <a:avLst/>
            <a:gdLst/>
            <a:ahLst/>
            <a:cxnLst/>
            <a:rect r="r" b="b" t="t" l="l"/>
            <a:pathLst>
              <a:path h="2213148" w="1380199">
                <a:moveTo>
                  <a:pt x="0" y="0"/>
                </a:moveTo>
                <a:lnTo>
                  <a:pt x="1380200" y="0"/>
                </a:lnTo>
                <a:lnTo>
                  <a:pt x="1380200" y="2213147"/>
                </a:lnTo>
                <a:lnTo>
                  <a:pt x="0" y="221314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5400000">
            <a:off x="13178078" y="1010671"/>
            <a:ext cx="1380199" cy="2213148"/>
          </a:xfrm>
          <a:custGeom>
            <a:avLst/>
            <a:gdLst/>
            <a:ahLst/>
            <a:cxnLst/>
            <a:rect r="r" b="b" t="t" l="l"/>
            <a:pathLst>
              <a:path h="2213148" w="1380199">
                <a:moveTo>
                  <a:pt x="0" y="0"/>
                </a:moveTo>
                <a:lnTo>
                  <a:pt x="1380199" y="0"/>
                </a:lnTo>
                <a:lnTo>
                  <a:pt x="1380199" y="2213147"/>
                </a:lnTo>
                <a:lnTo>
                  <a:pt x="0" y="221314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9144641" y="7581898"/>
            <a:ext cx="9143359" cy="2705102"/>
            <a:chOff x="0" y="0"/>
            <a:chExt cx="1416546" cy="41909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416546" cy="419091"/>
            </a:xfrm>
            <a:custGeom>
              <a:avLst/>
              <a:gdLst/>
              <a:ahLst/>
              <a:cxnLst/>
              <a:rect r="r" b="b" t="t" l="l"/>
              <a:pathLst>
                <a:path h="419091" w="1416546">
                  <a:moveTo>
                    <a:pt x="0" y="0"/>
                  </a:moveTo>
                  <a:lnTo>
                    <a:pt x="1416546" y="0"/>
                  </a:lnTo>
                  <a:lnTo>
                    <a:pt x="1416546" y="419091"/>
                  </a:lnTo>
                  <a:lnTo>
                    <a:pt x="0" y="419091"/>
                  </a:lnTo>
                  <a:close/>
                </a:path>
              </a:pathLst>
            </a:custGeom>
            <a:blipFill>
              <a:blip r:embed="rId7"/>
              <a:stretch>
                <a:fillRect l="0" t="-62668" r="0" b="-62668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5770049" y="3744760"/>
            <a:ext cx="6747903" cy="1144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69"/>
              </a:lnSpc>
            </a:pPr>
            <a:r>
              <a:rPr lang="en-US" b="true" sz="7800" spc="-234">
                <a:solidFill>
                  <a:srgbClr val="007043"/>
                </a:solidFill>
                <a:latin typeface="Anantason Condensed Bold"/>
                <a:ea typeface="Anantason Condensed Bold"/>
                <a:cs typeface="Anantason Condensed Bold"/>
                <a:sym typeface="Anantason Condensed Bold"/>
              </a:rPr>
              <a:t>TERIMA KASIH!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DAHMvrWGrek</dc:identifier>
  <dcterms:modified xsi:type="dcterms:W3CDTF">2011-08-01T06:04:30Z</dcterms:modified>
  <cp:revision>1</cp:revision>
  <dc:title>Creating Revenue Models</dc:title>
</cp:coreProperties>
</file>